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Nuni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bold.fntdata"/><Relationship Id="rId12" Type="http://schemas.openxmlformats.org/officeDocument/2006/relationships/slide" Target="slides/slide7.xml"/><Relationship Id="rId34" Type="http://schemas.openxmlformats.org/officeDocument/2006/relationships/font" Target="fonts/Nunito-regular.fntdata"/><Relationship Id="rId15" Type="http://schemas.openxmlformats.org/officeDocument/2006/relationships/slide" Target="slides/slide10.xml"/><Relationship Id="rId37" Type="http://schemas.openxmlformats.org/officeDocument/2006/relationships/font" Target="fonts/Nunito-boldItalic.fntdata"/><Relationship Id="rId14" Type="http://schemas.openxmlformats.org/officeDocument/2006/relationships/slide" Target="slides/slide9.xml"/><Relationship Id="rId36" Type="http://schemas.openxmlformats.org/officeDocument/2006/relationships/font" Target="fonts/Nuni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843b2daa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a843b2daa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843b2daa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a843b2daa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afee6eac1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afee6eac1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https://miro.com/app/board/uXjVNFzA9w8=/</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afee6eac11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afee6eac11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fee6eac11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afee6eac11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afee6eac11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afee6eac11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afee6eac11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afee6eac11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a86d2542db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a86d2542d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https://lucid.app/lucidchart/401dfcd5-8f5c-4e29-a277-97d2c4c9851e/edit?beaconFlowId=F490790B53926F06&amp;invitationId=inv_2dd77366-1f63-483c-907c-163058e4e7f4&amp;page=HWEp-vi-RSFO#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a3bb12866f_0_1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a3bb12866f_0_1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afee6eac1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afee6eac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3bb12866f_0_1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3bb12866f_0_1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86ced4dc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a86ced4dc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a86ced4dc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a86ced4dc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a86ced4dc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a86ced4dc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f0177dc4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af0177dc4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af0177dc4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af0177dc4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af0177dc4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af0177dc4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a3bb12866f_0_1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a3bb12866f_0_1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a867dbc56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a867dbc56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a867dbc56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a867dbc56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a843b2daa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a843b2daa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a843b2daa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a843b2daa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843b2daa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a843b2daa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a843b2daa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a843b2daa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843b2daa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843b2daa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a843b2daa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a843b2daa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a843b2daa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a843b2daa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19.png"/><Relationship Id="rId5"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35.png"/><Relationship Id="rId5" Type="http://schemas.openxmlformats.org/officeDocument/2006/relationships/image" Target="../media/image29.png"/><Relationship Id="rId6" Type="http://schemas.openxmlformats.org/officeDocument/2006/relationships/image" Target="../media/image34.png"/><Relationship Id="rId7"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31.png"/><Relationship Id="rId6" Type="http://schemas.openxmlformats.org/officeDocument/2006/relationships/image" Target="../media/image41.png"/><Relationship Id="rId7"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App Móvil para Realizar Inventario de Activos Fijos</a:t>
            </a:r>
            <a:endParaRPr/>
          </a:p>
        </p:txBody>
      </p:sp>
      <p:sp>
        <p:nvSpPr>
          <p:cNvPr id="129" name="Google Shape;129;p13"/>
          <p:cNvSpPr txBox="1"/>
          <p:nvPr>
            <p:ph idx="1" type="subTitle"/>
          </p:nvPr>
        </p:nvSpPr>
        <p:spPr>
          <a:xfrm>
            <a:off x="1858700" y="3413145"/>
            <a:ext cx="5523600" cy="823500"/>
          </a:xfrm>
          <a:prstGeom prst="rect">
            <a:avLst/>
          </a:prstGeom>
        </p:spPr>
        <p:txBody>
          <a:bodyPr anchorCtr="0" anchor="t" bIns="91425" lIns="91425" spcFirstLastPara="1" rIns="91425" wrap="square" tIns="91425">
            <a:noAutofit/>
          </a:bodyPr>
          <a:lstStyle/>
          <a:p>
            <a:pPr indent="0" lvl="0" marL="0" rtl="0" algn="r">
              <a:lnSpc>
                <a:spcPct val="80000"/>
              </a:lnSpc>
              <a:spcBef>
                <a:spcPts val="0"/>
              </a:spcBef>
              <a:spcAft>
                <a:spcPts val="0"/>
              </a:spcAft>
              <a:buSzPts val="935"/>
              <a:buNone/>
            </a:pPr>
            <a:r>
              <a:rPr lang="es" sz="2160"/>
              <a:t>Gabriela Campoverde Hinojosa</a:t>
            </a:r>
            <a:endParaRPr sz="2160"/>
          </a:p>
          <a:p>
            <a:pPr indent="0" lvl="0" marL="0" rtl="0" algn="r">
              <a:lnSpc>
                <a:spcPct val="80000"/>
              </a:lnSpc>
              <a:spcBef>
                <a:spcPts val="0"/>
              </a:spcBef>
              <a:spcAft>
                <a:spcPts val="0"/>
              </a:spcAft>
              <a:buSzPts val="935"/>
              <a:buNone/>
            </a:pPr>
            <a:r>
              <a:rPr lang="es" sz="2160"/>
              <a:t>Miguel Morocho Ramos</a:t>
            </a:r>
            <a:endParaRPr sz="216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idx="1" type="body"/>
          </p:nvPr>
        </p:nvSpPr>
        <p:spPr>
          <a:xfrm>
            <a:off x="819150" y="1034450"/>
            <a:ext cx="7505700" cy="3740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s" sz="1700">
                <a:solidFill>
                  <a:srgbClr val="000000"/>
                </a:solidFill>
              </a:rPr>
              <a:t>Búsqueda de elemento conocido:</a:t>
            </a:r>
            <a:endParaRPr b="1" sz="1700">
              <a:solidFill>
                <a:srgbClr val="000000"/>
              </a:solidFill>
            </a:endParaRPr>
          </a:p>
          <a:p>
            <a:pPr indent="0" lvl="0" marL="0" rtl="0" algn="l">
              <a:spcBef>
                <a:spcPts val="1200"/>
              </a:spcBef>
              <a:spcAft>
                <a:spcPts val="0"/>
              </a:spcAft>
              <a:buNone/>
            </a:pPr>
            <a:r>
              <a:rPr lang="es"/>
              <a:t>- Barra de Búsqueda Rápida, la cual permita a los usuarios ingresar el código del activo fijo o leerlo con código QR</a:t>
            </a:r>
            <a:endParaRPr/>
          </a:p>
          <a:p>
            <a:pPr indent="0" lvl="0" marL="0" rtl="0" algn="l">
              <a:spcBef>
                <a:spcPts val="1200"/>
              </a:spcBef>
              <a:spcAft>
                <a:spcPts val="0"/>
              </a:spcAft>
              <a:buNone/>
            </a:pPr>
            <a:r>
              <a:rPr b="1" lang="es" sz="1700">
                <a:solidFill>
                  <a:srgbClr val="000000"/>
                </a:solidFill>
              </a:rPr>
              <a:t>Búsqueda de existencia:</a:t>
            </a:r>
            <a:endParaRPr b="1" sz="1700">
              <a:solidFill>
                <a:srgbClr val="000000"/>
              </a:solidFill>
            </a:endParaRPr>
          </a:p>
          <a:p>
            <a:pPr indent="0" lvl="0" marL="0" rtl="0" algn="l">
              <a:spcBef>
                <a:spcPts val="1200"/>
              </a:spcBef>
              <a:spcAft>
                <a:spcPts val="0"/>
              </a:spcAft>
              <a:buNone/>
            </a:pPr>
            <a:r>
              <a:rPr lang="es"/>
              <a:t>- Permite a los usuarios especificar criterios como clase, tipo de activo, estado, ubicación, etc.</a:t>
            </a:r>
            <a:endParaRPr/>
          </a:p>
          <a:p>
            <a:pPr indent="0" lvl="0" marL="0" rtl="0" algn="l">
              <a:spcBef>
                <a:spcPts val="1200"/>
              </a:spcBef>
              <a:spcAft>
                <a:spcPts val="0"/>
              </a:spcAft>
              <a:buNone/>
            </a:pPr>
            <a:r>
              <a:rPr b="1" lang="es" sz="1700">
                <a:solidFill>
                  <a:srgbClr val="000000"/>
                </a:solidFill>
              </a:rPr>
              <a:t>Búsqueda por exploración:</a:t>
            </a:r>
            <a:endParaRPr b="1" sz="1700">
              <a:solidFill>
                <a:srgbClr val="000000"/>
              </a:solidFill>
            </a:endParaRPr>
          </a:p>
          <a:p>
            <a:pPr indent="0" lvl="0" marL="0" rtl="0" algn="l">
              <a:spcBef>
                <a:spcPts val="1200"/>
              </a:spcBef>
              <a:spcAft>
                <a:spcPts val="0"/>
              </a:spcAft>
              <a:buNone/>
            </a:pPr>
            <a:r>
              <a:rPr lang="es"/>
              <a:t>- Organiza activos por centro de costo, centro de responsabilidad, y personas responsable y que muestre la lista de los activos para que los usuarios puedan explorar de manera intuitiva.</a:t>
            </a:r>
            <a:endParaRPr/>
          </a:p>
          <a:p>
            <a:pPr indent="0" lvl="0" marL="0" rtl="0" algn="l">
              <a:spcBef>
                <a:spcPts val="1200"/>
              </a:spcBef>
              <a:spcAft>
                <a:spcPts val="0"/>
              </a:spcAft>
              <a:buNone/>
            </a:pPr>
            <a:r>
              <a:rPr b="1" lang="es" sz="1700">
                <a:solidFill>
                  <a:srgbClr val="000000"/>
                </a:solidFill>
              </a:rPr>
              <a:t>Búsquedas integrales:</a:t>
            </a:r>
            <a:endParaRPr b="1" sz="1700">
              <a:solidFill>
                <a:srgbClr val="000000"/>
              </a:solidFill>
            </a:endParaRPr>
          </a:p>
          <a:p>
            <a:pPr indent="0" lvl="0" marL="0" rtl="0" algn="l">
              <a:spcBef>
                <a:spcPts val="1200"/>
              </a:spcBef>
              <a:spcAft>
                <a:spcPts val="1200"/>
              </a:spcAft>
              <a:buNone/>
            </a:pPr>
            <a:r>
              <a:rPr lang="es"/>
              <a:t>- Para la opción de inventario se mostrará la información por centros de costos para que muestre la información completa de todos los activos, incluyendo detalles generales, historial de mantenimiento, fecha de adquisición, modelo, marca, etc.</a:t>
            </a:r>
            <a:endParaRPr/>
          </a:p>
        </p:txBody>
      </p:sp>
      <p:sp>
        <p:nvSpPr>
          <p:cNvPr id="179" name="Google Shape;179;p22"/>
          <p:cNvSpPr txBox="1"/>
          <p:nvPr>
            <p:ph type="title"/>
          </p:nvPr>
        </p:nvSpPr>
        <p:spPr>
          <a:xfrm>
            <a:off x="819150" y="414350"/>
            <a:ext cx="7505700" cy="62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Sistemas de Búsqueda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type="title"/>
          </p:nvPr>
        </p:nvSpPr>
        <p:spPr>
          <a:xfrm>
            <a:off x="262800" y="245325"/>
            <a:ext cx="2061000" cy="54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Etiquetado</a:t>
            </a:r>
            <a:endParaRPr/>
          </a:p>
        </p:txBody>
      </p:sp>
      <p:pic>
        <p:nvPicPr>
          <p:cNvPr id="185" name="Google Shape;185;p23"/>
          <p:cNvPicPr preferRelativeResize="0"/>
          <p:nvPr/>
        </p:nvPicPr>
        <p:blipFill>
          <a:blip r:embed="rId3">
            <a:alphaModFix/>
          </a:blip>
          <a:stretch>
            <a:fillRect/>
          </a:stretch>
        </p:blipFill>
        <p:spPr>
          <a:xfrm>
            <a:off x="876335" y="793425"/>
            <a:ext cx="7636964" cy="4088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ph type="title"/>
          </p:nvPr>
        </p:nvSpPr>
        <p:spPr>
          <a:xfrm>
            <a:off x="819150" y="472800"/>
            <a:ext cx="7505700" cy="71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HTA</a:t>
            </a:r>
            <a:endParaRPr/>
          </a:p>
        </p:txBody>
      </p:sp>
      <p:sp>
        <p:nvSpPr>
          <p:cNvPr id="191" name="Google Shape;191;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24"/>
          <p:cNvPicPr preferRelativeResize="0"/>
          <p:nvPr/>
        </p:nvPicPr>
        <p:blipFill>
          <a:blip r:embed="rId3">
            <a:alphaModFix/>
          </a:blip>
          <a:stretch>
            <a:fillRect/>
          </a:stretch>
        </p:blipFill>
        <p:spPr>
          <a:xfrm>
            <a:off x="0" y="1190098"/>
            <a:ext cx="9144000" cy="32943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5"/>
          <p:cNvPicPr preferRelativeResize="0"/>
          <p:nvPr/>
        </p:nvPicPr>
        <p:blipFill>
          <a:blip r:embed="rId3">
            <a:alphaModFix/>
          </a:blip>
          <a:stretch>
            <a:fillRect/>
          </a:stretch>
        </p:blipFill>
        <p:spPr>
          <a:xfrm>
            <a:off x="276225" y="876300"/>
            <a:ext cx="8591550" cy="3390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6"/>
          <p:cNvPicPr preferRelativeResize="0"/>
          <p:nvPr/>
        </p:nvPicPr>
        <p:blipFill>
          <a:blip r:embed="rId3">
            <a:alphaModFix/>
          </a:blip>
          <a:stretch>
            <a:fillRect/>
          </a:stretch>
        </p:blipFill>
        <p:spPr>
          <a:xfrm>
            <a:off x="0" y="1335458"/>
            <a:ext cx="9144001" cy="27773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08" name="Google Shape;208;p2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9" name="Google Shape;209;p27"/>
          <p:cNvPicPr preferRelativeResize="0"/>
          <p:nvPr/>
        </p:nvPicPr>
        <p:blipFill>
          <a:blip r:embed="rId3">
            <a:alphaModFix/>
          </a:blip>
          <a:stretch>
            <a:fillRect/>
          </a:stretch>
        </p:blipFill>
        <p:spPr>
          <a:xfrm>
            <a:off x="0" y="892428"/>
            <a:ext cx="9143999" cy="33586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8"/>
          <p:cNvPicPr preferRelativeResize="0"/>
          <p:nvPr/>
        </p:nvPicPr>
        <p:blipFill>
          <a:blip r:embed="rId3">
            <a:alphaModFix/>
          </a:blip>
          <a:stretch>
            <a:fillRect/>
          </a:stretch>
        </p:blipFill>
        <p:spPr>
          <a:xfrm>
            <a:off x="0" y="1373798"/>
            <a:ext cx="9143999" cy="23959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344200" y="474900"/>
            <a:ext cx="27945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Diseño Conceptual</a:t>
            </a:r>
            <a:endParaRPr/>
          </a:p>
        </p:txBody>
      </p:sp>
      <p:pic>
        <p:nvPicPr>
          <p:cNvPr id="220" name="Google Shape;220;p29"/>
          <p:cNvPicPr preferRelativeResize="0"/>
          <p:nvPr/>
        </p:nvPicPr>
        <p:blipFill>
          <a:blip r:embed="rId3">
            <a:alphaModFix/>
          </a:blip>
          <a:stretch>
            <a:fillRect/>
          </a:stretch>
        </p:blipFill>
        <p:spPr>
          <a:xfrm>
            <a:off x="2211900" y="337463"/>
            <a:ext cx="6632126" cy="44685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0"/>
          <p:cNvPicPr preferRelativeResize="0"/>
          <p:nvPr/>
        </p:nvPicPr>
        <p:blipFill>
          <a:blip r:embed="rId3">
            <a:alphaModFix/>
          </a:blip>
          <a:stretch>
            <a:fillRect/>
          </a:stretch>
        </p:blipFill>
        <p:spPr>
          <a:xfrm>
            <a:off x="1962300" y="286375"/>
            <a:ext cx="6866349" cy="4570751"/>
          </a:xfrm>
          <a:prstGeom prst="rect">
            <a:avLst/>
          </a:prstGeom>
          <a:noFill/>
          <a:ln>
            <a:noFill/>
          </a:ln>
        </p:spPr>
      </p:pic>
      <p:sp>
        <p:nvSpPr>
          <p:cNvPr id="226" name="Google Shape;226;p30"/>
          <p:cNvSpPr txBox="1"/>
          <p:nvPr>
            <p:ph type="title"/>
          </p:nvPr>
        </p:nvSpPr>
        <p:spPr>
          <a:xfrm>
            <a:off x="316975" y="504850"/>
            <a:ext cx="22620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66"/>
              <a:t>WireFlows</a:t>
            </a:r>
            <a:endParaRPr sz="4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142625" y="1767125"/>
            <a:ext cx="2255700" cy="110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Mapa de Navegación</a:t>
            </a:r>
            <a:endParaRPr/>
          </a:p>
        </p:txBody>
      </p:sp>
      <p:pic>
        <p:nvPicPr>
          <p:cNvPr id="232" name="Google Shape;232;p31"/>
          <p:cNvPicPr preferRelativeResize="0"/>
          <p:nvPr/>
        </p:nvPicPr>
        <p:blipFill>
          <a:blip r:embed="rId3">
            <a:alphaModFix/>
          </a:blip>
          <a:stretch>
            <a:fillRect/>
          </a:stretch>
        </p:blipFill>
        <p:spPr>
          <a:xfrm>
            <a:off x="2398325" y="210550"/>
            <a:ext cx="6560550" cy="4722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88675" y="20944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Sistemas de Organización</a:t>
            </a:r>
            <a:endParaRPr/>
          </a:p>
        </p:txBody>
      </p:sp>
      <p:sp>
        <p:nvSpPr>
          <p:cNvPr id="135" name="Google Shape;135;p14"/>
          <p:cNvSpPr txBox="1"/>
          <p:nvPr>
            <p:ph type="title"/>
          </p:nvPr>
        </p:nvSpPr>
        <p:spPr>
          <a:xfrm>
            <a:off x="971550" y="998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Arquitectura de la Información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680125" y="451750"/>
            <a:ext cx="7505700" cy="55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Bocetos</a:t>
            </a:r>
            <a:endParaRPr/>
          </a:p>
        </p:txBody>
      </p:sp>
      <p:pic>
        <p:nvPicPr>
          <p:cNvPr id="238" name="Google Shape;238;p32"/>
          <p:cNvPicPr preferRelativeResize="0"/>
          <p:nvPr/>
        </p:nvPicPr>
        <p:blipFill>
          <a:blip r:embed="rId3">
            <a:alphaModFix/>
          </a:blip>
          <a:stretch>
            <a:fillRect/>
          </a:stretch>
        </p:blipFill>
        <p:spPr>
          <a:xfrm>
            <a:off x="680125" y="944525"/>
            <a:ext cx="2345435" cy="3834050"/>
          </a:xfrm>
          <a:prstGeom prst="rect">
            <a:avLst/>
          </a:prstGeom>
          <a:noFill/>
          <a:ln>
            <a:noFill/>
          </a:ln>
        </p:spPr>
      </p:pic>
      <p:pic>
        <p:nvPicPr>
          <p:cNvPr id="239" name="Google Shape;239;p32"/>
          <p:cNvPicPr preferRelativeResize="0"/>
          <p:nvPr/>
        </p:nvPicPr>
        <p:blipFill>
          <a:blip r:embed="rId4">
            <a:alphaModFix/>
          </a:blip>
          <a:stretch>
            <a:fillRect/>
          </a:stretch>
        </p:blipFill>
        <p:spPr>
          <a:xfrm>
            <a:off x="3167322" y="944525"/>
            <a:ext cx="2809360" cy="3834050"/>
          </a:xfrm>
          <a:prstGeom prst="rect">
            <a:avLst/>
          </a:prstGeom>
          <a:noFill/>
          <a:ln>
            <a:noFill/>
          </a:ln>
        </p:spPr>
      </p:pic>
      <p:pic>
        <p:nvPicPr>
          <p:cNvPr id="240" name="Google Shape;240;p32"/>
          <p:cNvPicPr preferRelativeResize="0"/>
          <p:nvPr/>
        </p:nvPicPr>
        <p:blipFill>
          <a:blip r:embed="rId5">
            <a:alphaModFix/>
          </a:blip>
          <a:stretch>
            <a:fillRect/>
          </a:stretch>
        </p:blipFill>
        <p:spPr>
          <a:xfrm>
            <a:off x="6118457" y="1189913"/>
            <a:ext cx="2324100" cy="3343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680125" y="451750"/>
            <a:ext cx="7505700" cy="55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Bocetos - Buscar Activo Fijo</a:t>
            </a:r>
            <a:endParaRPr/>
          </a:p>
        </p:txBody>
      </p:sp>
      <p:pic>
        <p:nvPicPr>
          <p:cNvPr id="246" name="Google Shape;246;p33"/>
          <p:cNvPicPr preferRelativeResize="0"/>
          <p:nvPr/>
        </p:nvPicPr>
        <p:blipFill>
          <a:blip r:embed="rId3">
            <a:alphaModFix/>
          </a:blip>
          <a:stretch>
            <a:fillRect/>
          </a:stretch>
        </p:blipFill>
        <p:spPr>
          <a:xfrm>
            <a:off x="1200925" y="1100375"/>
            <a:ext cx="2867025" cy="3571875"/>
          </a:xfrm>
          <a:prstGeom prst="rect">
            <a:avLst/>
          </a:prstGeom>
          <a:noFill/>
          <a:ln>
            <a:noFill/>
          </a:ln>
        </p:spPr>
      </p:pic>
      <p:pic>
        <p:nvPicPr>
          <p:cNvPr id="247" name="Google Shape;247;p33"/>
          <p:cNvPicPr preferRelativeResize="0"/>
          <p:nvPr/>
        </p:nvPicPr>
        <p:blipFill>
          <a:blip r:embed="rId4">
            <a:alphaModFix/>
          </a:blip>
          <a:stretch>
            <a:fillRect/>
          </a:stretch>
        </p:blipFill>
        <p:spPr>
          <a:xfrm>
            <a:off x="4999675" y="1100375"/>
            <a:ext cx="2181225" cy="3552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4"/>
          <p:cNvSpPr txBox="1"/>
          <p:nvPr>
            <p:ph type="title"/>
          </p:nvPr>
        </p:nvSpPr>
        <p:spPr>
          <a:xfrm>
            <a:off x="680125" y="451750"/>
            <a:ext cx="7505700" cy="55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Bocetos - Realizar Inventario por C. Resp.</a:t>
            </a:r>
            <a:endParaRPr/>
          </a:p>
        </p:txBody>
      </p:sp>
      <p:pic>
        <p:nvPicPr>
          <p:cNvPr id="253" name="Google Shape;253;p34"/>
          <p:cNvPicPr preferRelativeResize="0"/>
          <p:nvPr/>
        </p:nvPicPr>
        <p:blipFill>
          <a:blip r:embed="rId3">
            <a:alphaModFix/>
          </a:blip>
          <a:stretch>
            <a:fillRect/>
          </a:stretch>
        </p:blipFill>
        <p:spPr>
          <a:xfrm>
            <a:off x="0" y="1004663"/>
            <a:ext cx="2524125" cy="3686175"/>
          </a:xfrm>
          <a:prstGeom prst="rect">
            <a:avLst/>
          </a:prstGeom>
          <a:noFill/>
          <a:ln>
            <a:noFill/>
          </a:ln>
        </p:spPr>
      </p:pic>
      <p:pic>
        <p:nvPicPr>
          <p:cNvPr id="254" name="Google Shape;254;p34"/>
          <p:cNvPicPr preferRelativeResize="0"/>
          <p:nvPr/>
        </p:nvPicPr>
        <p:blipFill>
          <a:blip r:embed="rId4">
            <a:alphaModFix/>
          </a:blip>
          <a:stretch>
            <a:fillRect/>
          </a:stretch>
        </p:blipFill>
        <p:spPr>
          <a:xfrm>
            <a:off x="2254538" y="999888"/>
            <a:ext cx="2543175" cy="3695700"/>
          </a:xfrm>
          <a:prstGeom prst="rect">
            <a:avLst/>
          </a:prstGeom>
          <a:noFill/>
          <a:ln>
            <a:noFill/>
          </a:ln>
        </p:spPr>
      </p:pic>
      <p:pic>
        <p:nvPicPr>
          <p:cNvPr id="255" name="Google Shape;255;p34"/>
          <p:cNvPicPr preferRelativeResize="0"/>
          <p:nvPr/>
        </p:nvPicPr>
        <p:blipFill>
          <a:blip r:embed="rId5">
            <a:alphaModFix/>
          </a:blip>
          <a:stretch>
            <a:fillRect/>
          </a:stretch>
        </p:blipFill>
        <p:spPr>
          <a:xfrm>
            <a:off x="4571988" y="990350"/>
            <a:ext cx="2409825" cy="3533775"/>
          </a:xfrm>
          <a:prstGeom prst="rect">
            <a:avLst/>
          </a:prstGeom>
          <a:noFill/>
          <a:ln>
            <a:noFill/>
          </a:ln>
        </p:spPr>
      </p:pic>
      <p:pic>
        <p:nvPicPr>
          <p:cNvPr id="256" name="Google Shape;256;p34"/>
          <p:cNvPicPr preferRelativeResize="0"/>
          <p:nvPr/>
        </p:nvPicPr>
        <p:blipFill rotWithShape="1">
          <a:blip r:embed="rId6">
            <a:alphaModFix/>
          </a:blip>
          <a:srcRect b="0" l="-5289" r="9814" t="0"/>
          <a:stretch/>
        </p:blipFill>
        <p:spPr>
          <a:xfrm>
            <a:off x="6861700" y="990350"/>
            <a:ext cx="2409825" cy="3505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680125" y="451750"/>
            <a:ext cx="7505700" cy="55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Bocetos - Inventario por Activo Fijo</a:t>
            </a:r>
            <a:endParaRPr/>
          </a:p>
        </p:txBody>
      </p:sp>
      <p:pic>
        <p:nvPicPr>
          <p:cNvPr id="262" name="Google Shape;262;p35"/>
          <p:cNvPicPr preferRelativeResize="0"/>
          <p:nvPr/>
        </p:nvPicPr>
        <p:blipFill>
          <a:blip r:embed="rId3">
            <a:alphaModFix/>
          </a:blip>
          <a:stretch>
            <a:fillRect/>
          </a:stretch>
        </p:blipFill>
        <p:spPr>
          <a:xfrm>
            <a:off x="591650" y="1004650"/>
            <a:ext cx="2559069" cy="3834050"/>
          </a:xfrm>
          <a:prstGeom prst="rect">
            <a:avLst/>
          </a:prstGeom>
          <a:noFill/>
          <a:ln>
            <a:noFill/>
          </a:ln>
        </p:spPr>
      </p:pic>
      <p:pic>
        <p:nvPicPr>
          <p:cNvPr id="263" name="Google Shape;263;p35"/>
          <p:cNvPicPr preferRelativeResize="0"/>
          <p:nvPr/>
        </p:nvPicPr>
        <p:blipFill>
          <a:blip r:embed="rId4">
            <a:alphaModFix/>
          </a:blip>
          <a:stretch>
            <a:fillRect/>
          </a:stretch>
        </p:blipFill>
        <p:spPr>
          <a:xfrm>
            <a:off x="3444819" y="1004650"/>
            <a:ext cx="2479230" cy="3834050"/>
          </a:xfrm>
          <a:prstGeom prst="rect">
            <a:avLst/>
          </a:prstGeom>
          <a:noFill/>
          <a:ln>
            <a:noFill/>
          </a:ln>
        </p:spPr>
      </p:pic>
      <p:pic>
        <p:nvPicPr>
          <p:cNvPr id="264" name="Google Shape;264;p35"/>
          <p:cNvPicPr preferRelativeResize="0"/>
          <p:nvPr/>
        </p:nvPicPr>
        <p:blipFill>
          <a:blip r:embed="rId5">
            <a:alphaModFix/>
          </a:blip>
          <a:stretch>
            <a:fillRect/>
          </a:stretch>
        </p:blipFill>
        <p:spPr>
          <a:xfrm>
            <a:off x="6113400" y="1004650"/>
            <a:ext cx="2479225" cy="37661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680125" y="451750"/>
            <a:ext cx="7505700" cy="55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Bocetos - Reporte de Inventario</a:t>
            </a:r>
            <a:endParaRPr/>
          </a:p>
        </p:txBody>
      </p:sp>
      <p:pic>
        <p:nvPicPr>
          <p:cNvPr id="270" name="Google Shape;270;p36"/>
          <p:cNvPicPr preferRelativeResize="0"/>
          <p:nvPr/>
        </p:nvPicPr>
        <p:blipFill>
          <a:blip r:embed="rId3">
            <a:alphaModFix/>
          </a:blip>
          <a:stretch>
            <a:fillRect/>
          </a:stretch>
        </p:blipFill>
        <p:spPr>
          <a:xfrm>
            <a:off x="1682725" y="1072038"/>
            <a:ext cx="2371725" cy="3619500"/>
          </a:xfrm>
          <a:prstGeom prst="rect">
            <a:avLst/>
          </a:prstGeom>
          <a:noFill/>
          <a:ln>
            <a:noFill/>
          </a:ln>
        </p:spPr>
      </p:pic>
      <p:pic>
        <p:nvPicPr>
          <p:cNvPr id="271" name="Google Shape;271;p36"/>
          <p:cNvPicPr preferRelativeResize="0"/>
          <p:nvPr/>
        </p:nvPicPr>
        <p:blipFill>
          <a:blip r:embed="rId4">
            <a:alphaModFix/>
          </a:blip>
          <a:stretch>
            <a:fillRect/>
          </a:stretch>
        </p:blipFill>
        <p:spPr>
          <a:xfrm>
            <a:off x="4986150" y="1057738"/>
            <a:ext cx="2247900" cy="3648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7"/>
          <p:cNvPicPr preferRelativeResize="0"/>
          <p:nvPr/>
        </p:nvPicPr>
        <p:blipFill>
          <a:blip r:embed="rId3">
            <a:alphaModFix/>
          </a:blip>
          <a:stretch>
            <a:fillRect/>
          </a:stretch>
        </p:blipFill>
        <p:spPr>
          <a:xfrm>
            <a:off x="1130075" y="376238"/>
            <a:ext cx="2838450" cy="4391025"/>
          </a:xfrm>
          <a:prstGeom prst="rect">
            <a:avLst/>
          </a:prstGeom>
          <a:noFill/>
          <a:ln>
            <a:noFill/>
          </a:ln>
        </p:spPr>
      </p:pic>
      <p:pic>
        <p:nvPicPr>
          <p:cNvPr id="277" name="Google Shape;277;p37"/>
          <p:cNvPicPr preferRelativeResize="0"/>
          <p:nvPr/>
        </p:nvPicPr>
        <p:blipFill>
          <a:blip r:embed="rId4">
            <a:alphaModFix/>
          </a:blip>
          <a:stretch>
            <a:fillRect/>
          </a:stretch>
        </p:blipFill>
        <p:spPr>
          <a:xfrm>
            <a:off x="4857725" y="308250"/>
            <a:ext cx="2781300" cy="4381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txBox="1"/>
          <p:nvPr>
            <p:ph type="title"/>
          </p:nvPr>
        </p:nvSpPr>
        <p:spPr>
          <a:xfrm>
            <a:off x="177575" y="160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Prototipos</a:t>
            </a:r>
            <a:endParaRPr/>
          </a:p>
        </p:txBody>
      </p:sp>
      <p:pic>
        <p:nvPicPr>
          <p:cNvPr id="283" name="Google Shape;283;p38"/>
          <p:cNvPicPr preferRelativeResize="0"/>
          <p:nvPr/>
        </p:nvPicPr>
        <p:blipFill>
          <a:blip r:embed="rId3">
            <a:alphaModFix/>
          </a:blip>
          <a:stretch>
            <a:fillRect/>
          </a:stretch>
        </p:blipFill>
        <p:spPr>
          <a:xfrm>
            <a:off x="359000" y="799925"/>
            <a:ext cx="1691075" cy="3478000"/>
          </a:xfrm>
          <a:prstGeom prst="rect">
            <a:avLst/>
          </a:prstGeom>
          <a:noFill/>
          <a:ln>
            <a:noFill/>
          </a:ln>
        </p:spPr>
      </p:pic>
      <p:pic>
        <p:nvPicPr>
          <p:cNvPr id="284" name="Google Shape;284;p38"/>
          <p:cNvPicPr preferRelativeResize="0"/>
          <p:nvPr/>
        </p:nvPicPr>
        <p:blipFill>
          <a:blip r:embed="rId4">
            <a:alphaModFix/>
          </a:blip>
          <a:stretch>
            <a:fillRect/>
          </a:stretch>
        </p:blipFill>
        <p:spPr>
          <a:xfrm>
            <a:off x="2033575" y="799925"/>
            <a:ext cx="1691075" cy="3438315"/>
          </a:xfrm>
          <a:prstGeom prst="rect">
            <a:avLst/>
          </a:prstGeom>
          <a:noFill/>
          <a:ln>
            <a:noFill/>
          </a:ln>
        </p:spPr>
      </p:pic>
      <p:pic>
        <p:nvPicPr>
          <p:cNvPr id="285" name="Google Shape;285;p38"/>
          <p:cNvPicPr preferRelativeResize="0"/>
          <p:nvPr/>
        </p:nvPicPr>
        <p:blipFill>
          <a:blip r:embed="rId5">
            <a:alphaModFix/>
          </a:blip>
          <a:stretch>
            <a:fillRect/>
          </a:stretch>
        </p:blipFill>
        <p:spPr>
          <a:xfrm>
            <a:off x="3772251" y="832625"/>
            <a:ext cx="1633153" cy="3405625"/>
          </a:xfrm>
          <a:prstGeom prst="rect">
            <a:avLst/>
          </a:prstGeom>
          <a:noFill/>
          <a:ln>
            <a:noFill/>
          </a:ln>
        </p:spPr>
      </p:pic>
      <p:pic>
        <p:nvPicPr>
          <p:cNvPr id="286" name="Google Shape;286;p38"/>
          <p:cNvPicPr preferRelativeResize="0"/>
          <p:nvPr/>
        </p:nvPicPr>
        <p:blipFill>
          <a:blip r:embed="rId6">
            <a:alphaModFix/>
          </a:blip>
          <a:stretch>
            <a:fillRect/>
          </a:stretch>
        </p:blipFill>
        <p:spPr>
          <a:xfrm>
            <a:off x="5405474" y="799925"/>
            <a:ext cx="1633150" cy="3370789"/>
          </a:xfrm>
          <a:prstGeom prst="rect">
            <a:avLst/>
          </a:prstGeom>
          <a:noFill/>
          <a:ln>
            <a:noFill/>
          </a:ln>
        </p:spPr>
      </p:pic>
      <p:pic>
        <p:nvPicPr>
          <p:cNvPr id="287" name="Google Shape;287;p38"/>
          <p:cNvPicPr preferRelativeResize="0"/>
          <p:nvPr/>
        </p:nvPicPr>
        <p:blipFill>
          <a:blip r:embed="rId7">
            <a:alphaModFix/>
          </a:blip>
          <a:stretch>
            <a:fillRect/>
          </a:stretch>
        </p:blipFill>
        <p:spPr>
          <a:xfrm>
            <a:off x="7057150" y="756425"/>
            <a:ext cx="1691075" cy="346783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9"/>
          <p:cNvSpPr txBox="1"/>
          <p:nvPr>
            <p:ph type="title"/>
          </p:nvPr>
        </p:nvSpPr>
        <p:spPr>
          <a:xfrm>
            <a:off x="177575" y="160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Prototipos</a:t>
            </a:r>
            <a:endParaRPr/>
          </a:p>
        </p:txBody>
      </p:sp>
      <p:pic>
        <p:nvPicPr>
          <p:cNvPr id="293" name="Google Shape;293;p39"/>
          <p:cNvPicPr preferRelativeResize="0"/>
          <p:nvPr/>
        </p:nvPicPr>
        <p:blipFill>
          <a:blip r:embed="rId3">
            <a:alphaModFix/>
          </a:blip>
          <a:stretch>
            <a:fillRect/>
          </a:stretch>
        </p:blipFill>
        <p:spPr>
          <a:xfrm>
            <a:off x="228525" y="810800"/>
            <a:ext cx="1709250" cy="3516325"/>
          </a:xfrm>
          <a:prstGeom prst="rect">
            <a:avLst/>
          </a:prstGeom>
          <a:noFill/>
          <a:ln>
            <a:noFill/>
          </a:ln>
        </p:spPr>
      </p:pic>
      <p:pic>
        <p:nvPicPr>
          <p:cNvPr id="294" name="Google Shape;294;p39"/>
          <p:cNvPicPr preferRelativeResize="0"/>
          <p:nvPr/>
        </p:nvPicPr>
        <p:blipFill>
          <a:blip r:embed="rId4">
            <a:alphaModFix/>
          </a:blip>
          <a:stretch>
            <a:fillRect/>
          </a:stretch>
        </p:blipFill>
        <p:spPr>
          <a:xfrm>
            <a:off x="1940626" y="810800"/>
            <a:ext cx="1709250" cy="3510250"/>
          </a:xfrm>
          <a:prstGeom prst="rect">
            <a:avLst/>
          </a:prstGeom>
          <a:noFill/>
          <a:ln>
            <a:noFill/>
          </a:ln>
        </p:spPr>
      </p:pic>
      <p:pic>
        <p:nvPicPr>
          <p:cNvPr id="295" name="Google Shape;295;p39"/>
          <p:cNvPicPr preferRelativeResize="0"/>
          <p:nvPr/>
        </p:nvPicPr>
        <p:blipFill>
          <a:blip r:embed="rId5">
            <a:alphaModFix/>
          </a:blip>
          <a:stretch>
            <a:fillRect/>
          </a:stretch>
        </p:blipFill>
        <p:spPr>
          <a:xfrm>
            <a:off x="3677550" y="810800"/>
            <a:ext cx="1709250" cy="3540172"/>
          </a:xfrm>
          <a:prstGeom prst="rect">
            <a:avLst/>
          </a:prstGeom>
          <a:noFill/>
          <a:ln>
            <a:noFill/>
          </a:ln>
        </p:spPr>
      </p:pic>
      <p:pic>
        <p:nvPicPr>
          <p:cNvPr id="296" name="Google Shape;296;p39"/>
          <p:cNvPicPr preferRelativeResize="0"/>
          <p:nvPr/>
        </p:nvPicPr>
        <p:blipFill>
          <a:blip r:embed="rId6">
            <a:alphaModFix/>
          </a:blip>
          <a:stretch>
            <a:fillRect/>
          </a:stretch>
        </p:blipFill>
        <p:spPr>
          <a:xfrm>
            <a:off x="5399150" y="810800"/>
            <a:ext cx="1709250" cy="3541009"/>
          </a:xfrm>
          <a:prstGeom prst="rect">
            <a:avLst/>
          </a:prstGeom>
          <a:noFill/>
          <a:ln>
            <a:noFill/>
          </a:ln>
        </p:spPr>
      </p:pic>
      <p:pic>
        <p:nvPicPr>
          <p:cNvPr id="297" name="Google Shape;297;p39"/>
          <p:cNvPicPr preferRelativeResize="0"/>
          <p:nvPr/>
        </p:nvPicPr>
        <p:blipFill>
          <a:blip r:embed="rId7">
            <a:alphaModFix/>
          </a:blip>
          <a:stretch>
            <a:fillRect/>
          </a:stretch>
        </p:blipFill>
        <p:spPr>
          <a:xfrm>
            <a:off x="7126575" y="810800"/>
            <a:ext cx="1709250" cy="355134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type="title"/>
          </p:nvPr>
        </p:nvSpPr>
        <p:spPr>
          <a:xfrm>
            <a:off x="4491725" y="3475525"/>
            <a:ext cx="3953400" cy="954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sz="4400"/>
              <a:t>Gracias…</a:t>
            </a:r>
            <a:endParaRPr sz="4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761225" y="5114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Esquemas de organización</a:t>
            </a:r>
            <a:endParaRPr/>
          </a:p>
        </p:txBody>
      </p:sp>
      <p:pic>
        <p:nvPicPr>
          <p:cNvPr id="141" name="Google Shape;141;p15"/>
          <p:cNvPicPr preferRelativeResize="0"/>
          <p:nvPr/>
        </p:nvPicPr>
        <p:blipFill>
          <a:blip r:embed="rId3">
            <a:alphaModFix/>
          </a:blip>
          <a:stretch>
            <a:fillRect/>
          </a:stretch>
        </p:blipFill>
        <p:spPr>
          <a:xfrm>
            <a:off x="1055789" y="1122525"/>
            <a:ext cx="6898925" cy="3284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749650" y="359050"/>
            <a:ext cx="7505700" cy="65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Estructuras de organización</a:t>
            </a:r>
            <a:endParaRPr/>
          </a:p>
        </p:txBody>
      </p:sp>
      <p:pic>
        <p:nvPicPr>
          <p:cNvPr id="147" name="Google Shape;147;p16"/>
          <p:cNvPicPr preferRelativeResize="0"/>
          <p:nvPr/>
        </p:nvPicPr>
        <p:blipFill>
          <a:blip r:embed="rId3">
            <a:alphaModFix/>
          </a:blip>
          <a:stretch>
            <a:fillRect/>
          </a:stretch>
        </p:blipFill>
        <p:spPr>
          <a:xfrm>
            <a:off x="1866900" y="913875"/>
            <a:ext cx="4886225" cy="3822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7"/>
          <p:cNvPicPr preferRelativeResize="0"/>
          <p:nvPr/>
        </p:nvPicPr>
        <p:blipFill>
          <a:blip r:embed="rId3">
            <a:alphaModFix/>
          </a:blip>
          <a:stretch>
            <a:fillRect/>
          </a:stretch>
        </p:blipFill>
        <p:spPr>
          <a:xfrm>
            <a:off x="1113900" y="198725"/>
            <a:ext cx="7183150" cy="4605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18"/>
          <p:cNvPicPr preferRelativeResize="0"/>
          <p:nvPr/>
        </p:nvPicPr>
        <p:blipFill>
          <a:blip r:embed="rId3">
            <a:alphaModFix/>
          </a:blip>
          <a:stretch>
            <a:fillRect/>
          </a:stretch>
        </p:blipFill>
        <p:spPr>
          <a:xfrm>
            <a:off x="988900" y="703550"/>
            <a:ext cx="7166201" cy="3320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9"/>
          <p:cNvSpPr txBox="1"/>
          <p:nvPr>
            <p:ph type="title"/>
          </p:nvPr>
        </p:nvSpPr>
        <p:spPr>
          <a:xfrm>
            <a:off x="208500" y="215100"/>
            <a:ext cx="4524000" cy="76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Sistemas de Navegación</a:t>
            </a:r>
            <a:endParaRPr/>
          </a:p>
        </p:txBody>
      </p:sp>
      <p:pic>
        <p:nvPicPr>
          <p:cNvPr id="163" name="Google Shape;163;p19"/>
          <p:cNvPicPr preferRelativeResize="0"/>
          <p:nvPr/>
        </p:nvPicPr>
        <p:blipFill>
          <a:blip r:embed="rId3">
            <a:alphaModFix/>
          </a:blip>
          <a:stretch>
            <a:fillRect/>
          </a:stretch>
        </p:blipFill>
        <p:spPr>
          <a:xfrm>
            <a:off x="1252300" y="975900"/>
            <a:ext cx="6639401" cy="3815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0"/>
          <p:cNvPicPr preferRelativeResize="0"/>
          <p:nvPr/>
        </p:nvPicPr>
        <p:blipFill>
          <a:blip r:embed="rId3">
            <a:alphaModFix/>
          </a:blip>
          <a:stretch>
            <a:fillRect/>
          </a:stretch>
        </p:blipFill>
        <p:spPr>
          <a:xfrm>
            <a:off x="909638" y="557213"/>
            <a:ext cx="7324725" cy="4029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1"/>
          <p:cNvPicPr preferRelativeResize="0"/>
          <p:nvPr/>
        </p:nvPicPr>
        <p:blipFill>
          <a:blip r:embed="rId3">
            <a:alphaModFix/>
          </a:blip>
          <a:stretch>
            <a:fillRect/>
          </a:stretch>
        </p:blipFill>
        <p:spPr>
          <a:xfrm>
            <a:off x="353875" y="889200"/>
            <a:ext cx="8449175" cy="2809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